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24" r:id="rId5"/>
    <p:sldId id="302" r:id="rId6"/>
    <p:sldId id="325" r:id="rId7"/>
    <p:sldId id="326" r:id="rId8"/>
    <p:sldId id="328" r:id="rId9"/>
    <p:sldId id="329" r:id="rId10"/>
    <p:sldId id="330" r:id="rId11"/>
    <p:sldId id="331" r:id="rId12"/>
    <p:sldId id="332" r:id="rId13"/>
    <p:sldId id="333" r:id="rId14"/>
    <p:sldId id="335" r:id="rId15"/>
    <p:sldId id="336" r:id="rId16"/>
    <p:sldId id="341" r:id="rId17"/>
    <p:sldId id="337" r:id="rId18"/>
    <p:sldId id="339" r:id="rId19"/>
    <p:sldId id="340" r:id="rId20"/>
    <p:sldId id="342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3" d="100"/>
          <a:sy n="83" d="100"/>
        </p:scale>
        <p:origin x="125" y="8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6/21/2023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44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6/21/2023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580" r="3580"/>
          <a:stretch/>
        </p:blipFill>
        <p:spPr>
          <a:xfrm>
            <a:off x="0" y="0"/>
            <a:ext cx="12192000" cy="6858000"/>
          </a:xfrm>
          <a:blipFill dpi="0" rotWithShape="1"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800" dirty="0"/>
              <a:t>CityHopper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Tim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Pista</a:t>
            </a:r>
            <a:r>
              <a:rPr lang="sr-Latn-R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ći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063328"/>
            <a:ext cx="3222836" cy="1564307"/>
          </a:xfrm>
        </p:spPr>
        <p:txBody>
          <a:bodyPr/>
          <a:lstStyle/>
          <a:p>
            <a:r>
              <a:rPr lang="sr-Latn-RS" dirty="0"/>
              <a:t>Petar Vasiljević 2020/0007</a:t>
            </a:r>
          </a:p>
          <a:p>
            <a:r>
              <a:rPr lang="sr-Latn-RS" dirty="0"/>
              <a:t>Ana Zorić 2020/0009</a:t>
            </a:r>
          </a:p>
          <a:p>
            <a:r>
              <a:rPr lang="sr-Latn-RS" dirty="0"/>
              <a:t>Ilija Obradović 2020/0049</a:t>
            </a:r>
          </a:p>
          <a:p>
            <a:r>
              <a:rPr lang="sr-Latn-RS" dirty="0"/>
              <a:t>Savo Cvijetić 2020/0054</a:t>
            </a:r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1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9FDA9-B6E6-8977-B01D-756B5E0C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33" y="2218840"/>
            <a:ext cx="9042103" cy="4240694"/>
          </a:xfrm>
          <a:prstGeom prst="rect">
            <a:avLst/>
          </a:prstGeom>
        </p:spPr>
      </p:pic>
      <p:pic>
        <p:nvPicPr>
          <p:cNvPr id="10" name="Picture Placeholder 9" descr="A car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B515EA7-D97C-1B4B-7DE6-7CEBCC4B63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3375" b="2337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1748A6-8B80-2A60-FDA9-B44059FC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71102"/>
            <a:ext cx="9626600" cy="830997"/>
          </a:xfrm>
        </p:spPr>
        <p:txBody>
          <a:bodyPr/>
          <a:lstStyle/>
          <a:p>
            <a:r>
              <a:rPr lang="en-US" dirty="0" err="1"/>
              <a:t>Prototip</a:t>
            </a:r>
            <a:r>
              <a:rPr lang="en-US" dirty="0"/>
              <a:t> VS </a:t>
            </a:r>
            <a:r>
              <a:rPr lang="en-US" dirty="0" err="1"/>
              <a:t>krajnji</a:t>
            </a:r>
            <a:r>
              <a:rPr lang="en-US" dirty="0"/>
              <a:t> </a:t>
            </a:r>
            <a:r>
              <a:rPr lang="en-US" dirty="0" err="1"/>
              <a:t>izgled</a:t>
            </a:r>
            <a:br>
              <a:rPr lang="en-US" dirty="0"/>
            </a:br>
            <a:r>
              <a:rPr lang="en-US" dirty="0" err="1"/>
              <a:t>Moderatori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930E77-F862-3343-409A-C19574C1A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33" y="2216088"/>
            <a:ext cx="9108694" cy="4243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43F591-F864-BC63-248E-580C5BB5D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49" y="2212661"/>
            <a:ext cx="8986687" cy="42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9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FD91BA-ED01-96A9-D30E-2F432F7B78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Formalna</a:t>
            </a:r>
            <a:r>
              <a:rPr lang="en-US" dirty="0"/>
              <a:t> </a:t>
            </a:r>
            <a:r>
              <a:rPr lang="en-US" dirty="0" err="1"/>
              <a:t>inspekcija</a:t>
            </a:r>
            <a:r>
              <a:rPr lang="en-US" dirty="0"/>
              <a:t> </a:t>
            </a:r>
            <a:r>
              <a:rPr lang="en-US" dirty="0" err="1"/>
              <a:t>timu</a:t>
            </a:r>
            <a:r>
              <a:rPr lang="en-US" dirty="0"/>
              <a:t> </a:t>
            </a:r>
            <a:r>
              <a:rPr lang="en-US" dirty="0" err="1"/>
              <a:t>Psiledzije</a:t>
            </a:r>
            <a:endParaRPr lang="sr-Latn-RS" dirty="0"/>
          </a:p>
          <a:p>
            <a:r>
              <a:rPr lang="sr-Latn-RS" dirty="0"/>
              <a:t>Zajedno pregledali šta treba da se uradi i kako, kako treba da se popune dokumenti</a:t>
            </a:r>
            <a:endParaRPr lang="en-US" dirty="0"/>
          </a:p>
          <a:p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uzeo</a:t>
            </a:r>
            <a:r>
              <a:rPr lang="en-US" dirty="0"/>
              <a:t> 8 </a:t>
            </a:r>
            <a:r>
              <a:rPr lang="en-US" dirty="0" err="1"/>
              <a:t>ili</a:t>
            </a:r>
            <a:r>
              <a:rPr lang="en-US" dirty="0"/>
              <a:t> 9 </a:t>
            </a:r>
            <a:r>
              <a:rPr lang="en-US" dirty="0" err="1"/>
              <a:t>slu</a:t>
            </a:r>
            <a:r>
              <a:rPr lang="sr-Latn-RS" dirty="0"/>
              <a:t>čajeva upotrebe koje je trebalo da pregleda</a:t>
            </a:r>
          </a:p>
          <a:p>
            <a:r>
              <a:rPr lang="sr-Latn-RS" dirty="0"/>
              <a:t>Na sastanku na kraju napisali izveštaj i obrisali duple defekte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14091-37CE-1663-F6E5-DC78D3922D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838" r="26838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</a:t>
            </a:r>
            <a:r>
              <a:rPr lang="en-US" dirty="0"/>
              <a:t>3</a:t>
            </a:r>
            <a:r>
              <a:rPr lang="sr-Latn-RS" dirty="0"/>
              <a:t> </a:t>
            </a:r>
            <a:br>
              <a:rPr lang="sr-Latn-R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6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FD91BA-ED01-96A9-D30E-2F432F7B78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r-Latn-RS" dirty="0"/>
              <a:t>Zajednički rad</a:t>
            </a:r>
          </a:p>
          <a:p>
            <a:r>
              <a:rPr lang="sr-Latn-RS" dirty="0"/>
              <a:t>Svi predlažu i diskutuju o modelu</a:t>
            </a:r>
          </a:p>
          <a:p>
            <a:r>
              <a:rPr lang="sr-Latn-RS" dirty="0"/>
              <a:t>Jedan realizuje u Erwin-u paralelno</a:t>
            </a:r>
          </a:p>
          <a:p>
            <a:r>
              <a:rPr lang="sr-Latn-RS" dirty="0"/>
              <a:t>Drugi posle napiše word document dok ostali prate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14091-37CE-1663-F6E5-DC78D3922D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2701" t="-353" r="10975" b="353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4</a:t>
            </a:r>
            <a:br>
              <a:rPr lang="sr-Latn-R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34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ar parked on a wet road&#10;&#10;Description automatically generated with low confidence">
            <a:extLst>
              <a:ext uri="{FF2B5EF4-FFF2-40B4-BE49-F238E27FC236}">
                <a16:creationId xmlns:a16="http://schemas.microsoft.com/office/drawing/2014/main" id="{34DD8504-C626-EAE7-1175-B01E71F5F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97" r="52271"/>
          <a:stretch/>
        </p:blipFill>
        <p:spPr>
          <a:xfrm>
            <a:off x="7090227" y="805213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5 -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/>
        </p:nvGraphicFramePr>
        <p:xfrm>
          <a:off x="660400" y="2035848"/>
          <a:ext cx="4659745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356984">
                <a:tc>
                  <a:txBody>
                    <a:bodyPr/>
                    <a:lstStyle/>
                    <a:p>
                      <a:r>
                        <a:rPr lang="sr-Latn-RS" dirty="0"/>
                        <a:t>Petar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Kreiranje projekta i rasporeda po folderima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85616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Generisanje models.py iz baze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8517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Pretraga vožnji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95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Sortiranje rezultata pretrage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Pozadinska logika traženja najkraćih puteva između gradova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159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Pozadinska logika procene trajanja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79966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Rezervisanje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85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22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5 -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606892"/>
              </p:ext>
            </p:extLst>
          </p:nvPr>
        </p:nvGraphicFramePr>
        <p:xfrm>
          <a:off x="660400" y="2035848"/>
          <a:ext cx="4659745" cy="3657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356984">
                <a:tc>
                  <a:txBody>
                    <a:bodyPr/>
                    <a:lstStyle/>
                    <a:p>
                      <a:r>
                        <a:rPr lang="sr-Latn-RS" dirty="0"/>
                        <a:t>Ana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Pravljenje vožnje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95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Otkazivanje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Završavanje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588819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aktivnih vožnji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420799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rezervacija na vožnju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159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završenih vožnji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118828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komentara na završene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84959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Linkovanje ikonica profila na profilne stranice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84359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Vizuelno stilizovanje aplikacije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987550"/>
                  </a:ext>
                </a:extLst>
              </a:tr>
            </a:tbl>
          </a:graphicData>
        </a:graphic>
      </p:graphicFrame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E27738DC-3798-4B0A-D0B6-E505F8D4BE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6834" r="26834"/>
          <a:stretch/>
        </p:blipFill>
        <p:spPr>
          <a:xfrm>
            <a:off x="7089775" y="785813"/>
            <a:ext cx="4441825" cy="5392737"/>
          </a:xfrm>
        </p:spPr>
      </p:pic>
    </p:spTree>
    <p:extLst>
      <p:ext uri="{BB962C8B-B14F-4D97-AF65-F5344CB8AC3E}">
        <p14:creationId xmlns:p14="http://schemas.microsoft.com/office/powerpoint/2010/main" val="119428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14091-37CE-1663-F6E5-DC78D3922D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9553" t="-353" r="14123" b="353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5 -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356295"/>
              </p:ext>
            </p:extLst>
          </p:nvPr>
        </p:nvGraphicFramePr>
        <p:xfrm>
          <a:off x="660400" y="2035848"/>
          <a:ext cx="4659745" cy="4389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356984">
                <a:tc>
                  <a:txBody>
                    <a:bodyPr/>
                    <a:lstStyle/>
                    <a:p>
                      <a:r>
                        <a:rPr lang="sr-Latn-RS" dirty="0"/>
                        <a:t>Ilija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Pravljenje grada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95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Menjanje imena grada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Menjanje puteva gradu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15972"/>
                  </a:ext>
                </a:extLst>
              </a:tr>
              <a:tr h="348859">
                <a:tc>
                  <a:txBody>
                    <a:bodyPr/>
                    <a:lstStyle/>
                    <a:p>
                      <a:r>
                        <a:rPr lang="sr-Latn-RS" dirty="0"/>
                        <a:t>Brisanje puteva gradu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85236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Dodavanje puteva gradu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83273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Brisanje grada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52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Prikaz aktivnih rezervacija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41208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Menjanje broja sedišta u rezervaciji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4340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Prikaz završenih rezervacija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07356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Prikaz otkazanih rezervacija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66308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Ostavljanje recenzije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58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61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14091-37CE-1663-F6E5-DC78D3922D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3676" t="-353" b="353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5 -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534049"/>
              </p:ext>
            </p:extLst>
          </p:nvPr>
        </p:nvGraphicFramePr>
        <p:xfrm>
          <a:off x="660400" y="2035848"/>
          <a:ext cx="4659745" cy="3657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356984">
                <a:tc>
                  <a:txBody>
                    <a:bodyPr/>
                    <a:lstStyle/>
                    <a:p>
                      <a:r>
                        <a:rPr lang="sr-Latn-RS" dirty="0"/>
                        <a:t>Savo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95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Logout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Sign 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159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Stranica tuđih profila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85236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Stranica svog profila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83273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Menjanje osnovnih informacija o profilu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1581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Menjanje lozinke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933997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Pravljenje zahteva za moderatora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804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Prihvatanje/odbijanje zahteva za moderatora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669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5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DD8504-C626-EAE7-1175-B01E71F5F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6401" r="37363"/>
          <a:stretch/>
        </p:blipFill>
        <p:spPr>
          <a:xfrm>
            <a:off x="7090227" y="805213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6 -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014335"/>
              </p:ext>
            </p:extLst>
          </p:nvPr>
        </p:nvGraphicFramePr>
        <p:xfrm>
          <a:off x="660400" y="2035848"/>
          <a:ext cx="4659745" cy="18288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356984">
                <a:tc>
                  <a:txBody>
                    <a:bodyPr/>
                    <a:lstStyle/>
                    <a:p>
                      <a:r>
                        <a:rPr lang="sr-Latn-RS" dirty="0"/>
                        <a:t>Petar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Klasni dijagram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85616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Pretraga putovanja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78517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Sortiranje rezultata pretrage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Rezervisanje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85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07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6 -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33328"/>
              </p:ext>
            </p:extLst>
          </p:nvPr>
        </p:nvGraphicFramePr>
        <p:xfrm>
          <a:off x="660400" y="2035848"/>
          <a:ext cx="4659745" cy="4389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356984">
                <a:tc>
                  <a:txBody>
                    <a:bodyPr/>
                    <a:lstStyle/>
                    <a:p>
                      <a:r>
                        <a:rPr lang="sr-Latn-RS" dirty="0"/>
                        <a:t>Ana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Pravljenje vožnje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95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Otkazivanje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Završavanje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588819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aktivnih vožnji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420799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rezervacija na vožnju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159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završenih vožnji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118828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komentara na završene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84959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Dijagram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slu</a:t>
                      </a:r>
                      <a:r>
                        <a:rPr lang="sr-Latn-RS" dirty="0"/>
                        <a:t>čajeva korišćenja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49325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aktivnih rezervacija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84980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završenih rezervacija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33337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otkazanih rezervacija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75903"/>
                  </a:ext>
                </a:extLst>
              </a:tr>
            </a:tbl>
          </a:graphicData>
        </a:graphic>
      </p:graphicFrame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E27738DC-3798-4B0A-D0B6-E505F8D4BE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409" t="-360" r="47259" b="360"/>
          <a:stretch/>
        </p:blipFill>
        <p:spPr>
          <a:xfrm>
            <a:off x="7089775" y="785813"/>
            <a:ext cx="4441825" cy="5392737"/>
          </a:xfrm>
        </p:spPr>
      </p:pic>
    </p:spTree>
    <p:extLst>
      <p:ext uri="{BB962C8B-B14F-4D97-AF65-F5344CB8AC3E}">
        <p14:creationId xmlns:p14="http://schemas.microsoft.com/office/powerpoint/2010/main" val="215759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14091-37CE-1663-F6E5-DC78D3922D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838" r="26838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6 -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567074"/>
              </p:ext>
            </p:extLst>
          </p:nvPr>
        </p:nvGraphicFramePr>
        <p:xfrm>
          <a:off x="660400" y="2035848"/>
          <a:ext cx="4659745" cy="3657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356984">
                <a:tc>
                  <a:txBody>
                    <a:bodyPr/>
                    <a:lstStyle/>
                    <a:p>
                      <a:r>
                        <a:rPr lang="sr-Latn-RS" dirty="0"/>
                        <a:t>Ilija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Pravljenje grada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95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Menjanje imena grada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Menjanje puteva gradu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15972"/>
                  </a:ext>
                </a:extLst>
              </a:tr>
              <a:tr h="348859">
                <a:tc>
                  <a:txBody>
                    <a:bodyPr/>
                    <a:lstStyle/>
                    <a:p>
                      <a:r>
                        <a:rPr lang="sr-Latn-RS" dirty="0"/>
                        <a:t>Brisanje puteva gradu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85236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Dodavanje puteva gradu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83273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Brisanje grada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52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Menjanje broja sedišta u rezervaciji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4340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en-US" dirty="0" err="1"/>
                        <a:t>Otkazivanje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rezervacije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66308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Ostavljanje recenzije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658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29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Sadržaj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5297055" cy="4106718"/>
          </a:xfrm>
        </p:spPr>
        <p:txBody>
          <a:bodyPr/>
          <a:lstStyle/>
          <a:p>
            <a:r>
              <a:rPr lang="sr-Latn-RS" dirty="0"/>
              <a:t>Faza 1 – projektni zadatak</a:t>
            </a:r>
          </a:p>
          <a:p>
            <a:r>
              <a:rPr lang="sr-Latn-RS" dirty="0"/>
              <a:t>Faza 2 – SSU i prototip</a:t>
            </a:r>
          </a:p>
          <a:p>
            <a:r>
              <a:rPr lang="sr-Latn-RS" dirty="0"/>
              <a:t>Faza 3 – formaln inspekcija </a:t>
            </a:r>
          </a:p>
          <a:p>
            <a:r>
              <a:rPr lang="sr-Latn-RS" dirty="0"/>
              <a:t>Faza 4 – modelovanje baze podataka</a:t>
            </a:r>
          </a:p>
          <a:p>
            <a:r>
              <a:rPr lang="sr-Latn-RS" dirty="0"/>
              <a:t>Faza 5 – implementacija veb aplikacije</a:t>
            </a:r>
          </a:p>
          <a:p>
            <a:r>
              <a:rPr lang="sr-Latn-RS" dirty="0"/>
              <a:t>Faza 6 – modelovanje veb aplikacije</a:t>
            </a:r>
          </a:p>
          <a:p>
            <a:r>
              <a:rPr lang="sr-Latn-RS" dirty="0"/>
              <a:t>Faza 7 – testiranje veb aplikacije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9" t="196" r="21955" b="-196"/>
          <a:stretch/>
        </p:blipFill>
        <p:spPr>
          <a:xfrm>
            <a:off x="5733416" y="624239"/>
            <a:ext cx="5855754" cy="5631571"/>
          </a:xfr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14091-37CE-1663-F6E5-DC78D3922D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2281" t="-353" r="1339" b="353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6 -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12265"/>
              </p:ext>
            </p:extLst>
          </p:nvPr>
        </p:nvGraphicFramePr>
        <p:xfrm>
          <a:off x="660400" y="2035848"/>
          <a:ext cx="4659745" cy="3291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356984">
                <a:tc>
                  <a:txBody>
                    <a:bodyPr/>
                    <a:lstStyle/>
                    <a:p>
                      <a:r>
                        <a:rPr lang="sr-Latn-RS" dirty="0"/>
                        <a:t>Savo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95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Logout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Sign 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159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en-US" dirty="0" err="1"/>
                        <a:t>Pregled</a:t>
                      </a:r>
                      <a:r>
                        <a:rPr lang="en-US" dirty="0"/>
                        <a:t> </a:t>
                      </a:r>
                      <a:r>
                        <a:rPr lang="sr-Latn-RS" dirty="0"/>
                        <a:t>tuđih profila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85236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en-US" dirty="0" err="1"/>
                        <a:t>Pregled</a:t>
                      </a:r>
                      <a:r>
                        <a:rPr lang="sr-Latn-RS" dirty="0"/>
                        <a:t> svog profila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83273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Menjanje osnovnih informacija o profilu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1581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Menjanje lozinke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933997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Prihvatanje/odbijanje zahteva za moderatora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669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31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DD8504-C626-EAE7-1175-B01E71F5F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87" r="48241"/>
          <a:stretch/>
        </p:blipFill>
        <p:spPr>
          <a:xfrm>
            <a:off x="7090227" y="805213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</a:t>
            </a:r>
            <a:r>
              <a:rPr lang="en-US" dirty="0"/>
              <a:t>7</a:t>
            </a:r>
            <a:r>
              <a:rPr lang="sr-Latn-RS" dirty="0"/>
              <a:t>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704400"/>
              </p:ext>
            </p:extLst>
          </p:nvPr>
        </p:nvGraphicFramePr>
        <p:xfrm>
          <a:off x="660400" y="2035848"/>
          <a:ext cx="4659745" cy="3657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356984">
                <a:tc>
                  <a:txBody>
                    <a:bodyPr/>
                    <a:lstStyle/>
                    <a:p>
                      <a:r>
                        <a:rPr lang="en-US" dirty="0"/>
                        <a:t>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Pretraga vožnji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95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Sortiranje rezultata pretrage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Rezervisanje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85236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Stranica tuđih profila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9789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Stranica svog profila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514739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Menjanje osnovnih informacija o profilu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11476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Menjanje lozinke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441625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Pravljenje zahteva za moderatora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5160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Prihvatanje/odbijanje zahteva za moderatora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569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90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</a:t>
            </a:r>
            <a:r>
              <a:rPr lang="en-US" dirty="0"/>
              <a:t>7</a:t>
            </a:r>
            <a:r>
              <a:rPr lang="sr-Latn-RS" dirty="0"/>
              <a:t>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92622"/>
              </p:ext>
            </p:extLst>
          </p:nvPr>
        </p:nvGraphicFramePr>
        <p:xfrm>
          <a:off x="660400" y="2035848"/>
          <a:ext cx="4659745" cy="292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356984">
                <a:tc>
                  <a:txBody>
                    <a:bodyPr/>
                    <a:lstStyle/>
                    <a:p>
                      <a:r>
                        <a:rPr lang="en-US" dirty="0"/>
                        <a:t>Ilija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Pravljenje vožnje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95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Otkazivanje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Završavanje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588819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aktivnih vožnji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420799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rezervacija na vožnju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159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završenih vožnji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118828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Prikaz komentara na završene vožnje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849594"/>
                  </a:ext>
                </a:extLst>
              </a:tr>
            </a:tbl>
          </a:graphicData>
        </a:graphic>
      </p:graphicFrame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E27738DC-3798-4B0A-D0B6-E505F8D4BE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091" t="-360" r="30429" b="360"/>
          <a:stretch/>
        </p:blipFill>
        <p:spPr>
          <a:xfrm>
            <a:off x="7089775" y="785813"/>
            <a:ext cx="4441825" cy="5392737"/>
          </a:xfrm>
        </p:spPr>
      </p:pic>
    </p:spTree>
    <p:extLst>
      <p:ext uri="{BB962C8B-B14F-4D97-AF65-F5344CB8AC3E}">
        <p14:creationId xmlns:p14="http://schemas.microsoft.com/office/powerpoint/2010/main" val="71998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14091-37CE-1663-F6E5-DC78D3922D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2613" t="-353" r="15915" b="353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</a:t>
            </a:r>
            <a:r>
              <a:rPr lang="en-US" dirty="0"/>
              <a:t>7</a:t>
            </a:r>
            <a:r>
              <a:rPr lang="sr-Latn-RS" dirty="0"/>
              <a:t>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448016"/>
              </p:ext>
            </p:extLst>
          </p:nvPr>
        </p:nvGraphicFramePr>
        <p:xfrm>
          <a:off x="660400" y="2035848"/>
          <a:ext cx="4659745" cy="2560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239825">
                <a:tc>
                  <a:txBody>
                    <a:bodyPr/>
                    <a:lstStyle/>
                    <a:p>
                      <a:r>
                        <a:rPr lang="en-US" dirty="0" err="1"/>
                        <a:t>Savo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239825">
                <a:tc>
                  <a:txBody>
                    <a:bodyPr/>
                    <a:lstStyle/>
                    <a:p>
                      <a:r>
                        <a:rPr lang="sr-Latn-RS" dirty="0"/>
                        <a:t>Pravljenje grada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9530"/>
                  </a:ext>
                </a:extLst>
              </a:tr>
              <a:tr h="2398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Menjanje imena grada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239825">
                <a:tc>
                  <a:txBody>
                    <a:bodyPr/>
                    <a:lstStyle/>
                    <a:p>
                      <a:r>
                        <a:rPr lang="sr-Latn-RS" dirty="0"/>
                        <a:t>Menjanje puteva gradu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15972"/>
                  </a:ext>
                </a:extLst>
              </a:tr>
              <a:tr h="239825">
                <a:tc>
                  <a:txBody>
                    <a:bodyPr/>
                    <a:lstStyle/>
                    <a:p>
                      <a:r>
                        <a:rPr lang="sr-Latn-RS" dirty="0"/>
                        <a:t>Brisanje puteva gradu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85236"/>
                  </a:ext>
                </a:extLst>
              </a:tr>
              <a:tr h="239825">
                <a:tc>
                  <a:txBody>
                    <a:bodyPr/>
                    <a:lstStyle/>
                    <a:p>
                      <a:r>
                        <a:rPr lang="sr-Latn-RS" dirty="0"/>
                        <a:t>Dodavanje puteva gradu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832732"/>
                  </a:ext>
                </a:extLst>
              </a:tr>
              <a:tr h="239825">
                <a:tc>
                  <a:txBody>
                    <a:bodyPr/>
                    <a:lstStyle/>
                    <a:p>
                      <a:r>
                        <a:rPr lang="sr-Latn-RS" dirty="0"/>
                        <a:t>Brisanje grada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31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825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14091-37CE-1663-F6E5-DC78D3922D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8528" t="-353" b="353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</a:t>
            </a:r>
            <a:r>
              <a:rPr lang="en-US" dirty="0"/>
              <a:t>7</a:t>
            </a:r>
            <a:r>
              <a:rPr lang="sr-Latn-RS" dirty="0"/>
              <a:t> - podela</a:t>
            </a:r>
            <a:br>
              <a:rPr lang="sr-Latn-RS" dirty="0"/>
            </a:b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DC5175-3AE8-98FB-0D90-142E4E0B5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02221"/>
              </p:ext>
            </p:extLst>
          </p:nvPr>
        </p:nvGraphicFramePr>
        <p:xfrm>
          <a:off x="660400" y="2035848"/>
          <a:ext cx="4659745" cy="3657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59745">
                  <a:extLst>
                    <a:ext uri="{9D8B030D-6E8A-4147-A177-3AD203B41FA5}">
                      <a16:colId xmlns:a16="http://schemas.microsoft.com/office/drawing/2014/main" val="2895589065"/>
                    </a:ext>
                  </a:extLst>
                </a:gridCol>
              </a:tblGrid>
              <a:tr h="356984">
                <a:tc>
                  <a:txBody>
                    <a:bodyPr/>
                    <a:lstStyle/>
                    <a:p>
                      <a:r>
                        <a:rPr lang="en-US" dirty="0" err="1"/>
                        <a:t>Petar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64391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953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 dirty="0"/>
                        <a:t>Logout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265174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Sign 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0159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Prikaz aktivnih rezervacija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85236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Menjanje broja sedišta u rezervaciji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83273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Prikaz završenih rezervacija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158172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Prikaz otkazanih rezervacija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933997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sr-Latn-RS" dirty="0"/>
                        <a:t>Ostavljanje recenzije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18040"/>
                  </a:ext>
                </a:extLst>
              </a:tr>
              <a:tr h="361943">
                <a:tc>
                  <a:txBody>
                    <a:bodyPr/>
                    <a:lstStyle/>
                    <a:p>
                      <a:r>
                        <a:rPr lang="en-US" dirty="0" err="1"/>
                        <a:t>Otkazivanje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rezervacije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669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20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3580" r="3580"/>
          <a:stretch/>
        </p:blipFill>
        <p:spPr>
          <a:xfrm>
            <a:off x="0" y="0"/>
            <a:ext cx="12192000" cy="6858000"/>
          </a:xfrm>
          <a:blipFill dpi="0" rotWithShape="1"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234" y="2581181"/>
            <a:ext cx="6059756" cy="1695637"/>
          </a:xfrm>
        </p:spPr>
        <p:txBody>
          <a:bodyPr/>
          <a:lstStyle/>
          <a:p>
            <a:pPr algn="ctr"/>
            <a:r>
              <a:rPr lang="en-US" sz="7200" dirty="0"/>
              <a:t>HVALA NA PA</a:t>
            </a:r>
            <a:r>
              <a:rPr lang="sr-Latn-RS" sz="7200" dirty="0"/>
              <a:t>ŽNJI</a:t>
            </a:r>
            <a:endParaRPr lang="en-US" sz="7200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338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FD91BA-ED01-96A9-D30E-2F432F7B78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Pisanje</a:t>
            </a:r>
            <a:r>
              <a:rPr lang="en-US" dirty="0"/>
              <a:t> </a:t>
            </a:r>
            <a:r>
              <a:rPr lang="en-US" dirty="0" err="1"/>
              <a:t>postavke</a:t>
            </a:r>
            <a:r>
              <a:rPr lang="en-US" dirty="0"/>
              <a:t> </a:t>
            </a:r>
            <a:r>
              <a:rPr lang="en-US" dirty="0" err="1"/>
              <a:t>projekta</a:t>
            </a:r>
            <a:endParaRPr lang="en-US" dirty="0"/>
          </a:p>
          <a:p>
            <a:r>
              <a:rPr lang="sr-Latn-RS" dirty="0"/>
              <a:t>Zajednički rad</a:t>
            </a:r>
          </a:p>
          <a:p>
            <a:r>
              <a:rPr lang="sr-Latn-RS" dirty="0"/>
              <a:t>Zajedno pogledali primere postavki</a:t>
            </a:r>
          </a:p>
          <a:p>
            <a:r>
              <a:rPr lang="sr-Latn-RS" dirty="0"/>
              <a:t>Svi razgovaraju i diskutuju o mogućim funkcionalnostima</a:t>
            </a:r>
          </a:p>
          <a:p>
            <a:r>
              <a:rPr lang="sr-Latn-RS" dirty="0"/>
              <a:t>Jedan zapisuje</a:t>
            </a:r>
          </a:p>
          <a:p>
            <a:r>
              <a:rPr lang="sr-Latn-RS" dirty="0"/>
              <a:t>Kasnije tim lider sredi dokument vizuelno i pošalje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814091-37CE-1663-F6E5-DC78D3922D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827" t="-353" r="44997" b="353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6D57005-3471-69A1-6F81-017F20D5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1 </a:t>
            </a:r>
            <a:br>
              <a:rPr lang="sr-Latn-R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0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903C76-38B0-8071-ADB7-B5323AEB7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0F358D2-389E-0366-7CC5-B3C99355D3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7242" t="-353" r="16434" b="353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679D10D-E47F-BA08-E13E-5D530824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2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F348F1B-F328-0D54-C0EB-A6BCCC244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681389"/>
              </p:ext>
            </p:extLst>
          </p:nvPr>
        </p:nvGraphicFramePr>
        <p:xfrm>
          <a:off x="660400" y="1636210"/>
          <a:ext cx="5172363" cy="4754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3346">
                  <a:extLst>
                    <a:ext uri="{9D8B030D-6E8A-4147-A177-3AD203B41FA5}">
                      <a16:colId xmlns:a16="http://schemas.microsoft.com/office/drawing/2014/main" val="555317030"/>
                    </a:ext>
                  </a:extLst>
                </a:gridCol>
                <a:gridCol w="3004896">
                  <a:extLst>
                    <a:ext uri="{9D8B030D-6E8A-4147-A177-3AD203B41FA5}">
                      <a16:colId xmlns:a16="http://schemas.microsoft.com/office/drawing/2014/main" val="2745845615"/>
                    </a:ext>
                  </a:extLst>
                </a:gridCol>
                <a:gridCol w="1724121">
                  <a:extLst>
                    <a:ext uri="{9D8B030D-6E8A-4147-A177-3AD203B41FA5}">
                      <a16:colId xmlns:a16="http://schemas.microsoft.com/office/drawing/2014/main" val="2731937000"/>
                    </a:ext>
                  </a:extLst>
                </a:gridCol>
              </a:tblGrid>
              <a:tr h="231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Zaduženi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593986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Kreiranje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Ilija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50210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Menjanje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Ilija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872371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Odobravanje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moderatora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Ilija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69183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Kreiranje</a:t>
                      </a:r>
                      <a:r>
                        <a:rPr lang="en-US" dirty="0"/>
                        <a:t> </a:t>
                      </a:r>
                      <a:r>
                        <a:rPr lang="sr-Latn-RS" dirty="0"/>
                        <a:t>vožnje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Savo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6445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Rezervisanje vožnje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Savo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00859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Pretraga putovanja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Savo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215600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Prijava korisnika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Ana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517774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Registracija korisnika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Ana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725046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Pregled recenzija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Ana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27054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Ostavljanje recenzije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Petar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40558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Otkazivanje rezervacije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Petar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570246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Otkazivanje vožnje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Petar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219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06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903C76-38B0-8071-ADB7-B5323AEB79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0F358D2-389E-0366-7CC5-B3C99355D3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195" t="-353" r="41481" b="353"/>
          <a:stretch/>
        </p:blipFill>
        <p:spPr>
          <a:xfrm>
            <a:off x="7090227" y="786181"/>
            <a:ext cx="4441372" cy="539303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679D10D-E47F-BA08-E13E-5D530824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Faza 2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96B3A8-5924-B22D-CDCE-DA5F4B36E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748257"/>
              </p:ext>
            </p:extLst>
          </p:nvPr>
        </p:nvGraphicFramePr>
        <p:xfrm>
          <a:off x="660400" y="1636210"/>
          <a:ext cx="5172363" cy="4663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3346">
                  <a:extLst>
                    <a:ext uri="{9D8B030D-6E8A-4147-A177-3AD203B41FA5}">
                      <a16:colId xmlns:a16="http://schemas.microsoft.com/office/drawing/2014/main" val="555317030"/>
                    </a:ext>
                  </a:extLst>
                </a:gridCol>
                <a:gridCol w="3004896">
                  <a:extLst>
                    <a:ext uri="{9D8B030D-6E8A-4147-A177-3AD203B41FA5}">
                      <a16:colId xmlns:a16="http://schemas.microsoft.com/office/drawing/2014/main" val="2745845615"/>
                    </a:ext>
                  </a:extLst>
                </a:gridCol>
                <a:gridCol w="1724121">
                  <a:extLst>
                    <a:ext uri="{9D8B030D-6E8A-4147-A177-3AD203B41FA5}">
                      <a16:colId xmlns:a16="http://schemas.microsoft.com/office/drawing/2014/main" val="2731937000"/>
                    </a:ext>
                  </a:extLst>
                </a:gridCol>
              </a:tblGrid>
              <a:tr h="231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Protorip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Zaduženi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593986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Admin_homepage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Ilija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50210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Moderator_homepage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Ilija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872371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Driver_homepage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69183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Passenger_homepage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Savo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36445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Passenger_homepage_after</a:t>
                      </a:r>
                      <a:r>
                        <a:rPr lang="en-US" dirty="0"/>
                        <a:t>_ search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 dirty="0"/>
                        <a:t>Savo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00859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Admin_profile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215600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Moderator_profile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517774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Driver_profile_private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725046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Passenger_profile_private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Petar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727054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Driver_profile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340558"/>
                  </a:ext>
                </a:extLst>
              </a:tr>
              <a:tr h="231525">
                <a:tc>
                  <a:txBody>
                    <a:bodyPr/>
                    <a:lstStyle/>
                    <a:p>
                      <a:r>
                        <a:rPr lang="sr-Latn-RS" dirty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57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427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ar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B515EA7-D97C-1B4B-7DE6-7CEBCC4B63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3375" b="2337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1748A6-8B80-2A60-FDA9-B44059FC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73678"/>
            <a:ext cx="9626600" cy="1559882"/>
          </a:xfrm>
        </p:spPr>
        <p:txBody>
          <a:bodyPr/>
          <a:lstStyle/>
          <a:p>
            <a:r>
              <a:rPr lang="en-US" dirty="0" err="1"/>
              <a:t>Prototip</a:t>
            </a:r>
            <a:r>
              <a:rPr lang="en-US" dirty="0"/>
              <a:t> VS </a:t>
            </a:r>
            <a:r>
              <a:rPr lang="en-US" dirty="0" err="1"/>
              <a:t>krajnji</a:t>
            </a:r>
            <a:r>
              <a:rPr lang="en-US" dirty="0"/>
              <a:t> </a:t>
            </a:r>
            <a:r>
              <a:rPr lang="en-US" dirty="0" err="1"/>
              <a:t>izgled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Pretraga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B0BF78-06A2-55B8-28AC-CE468896D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249150"/>
            <a:ext cx="9041696" cy="42452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DED34-ABD4-9C31-5476-D60A85856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86" y="2249150"/>
            <a:ext cx="9061810" cy="42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8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ar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B515EA7-D97C-1B4B-7DE6-7CEBCC4B63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3375" b="2337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1748A6-8B80-2A60-FDA9-B44059FC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73604"/>
            <a:ext cx="9626600" cy="830997"/>
          </a:xfrm>
        </p:spPr>
        <p:txBody>
          <a:bodyPr/>
          <a:lstStyle/>
          <a:p>
            <a:r>
              <a:rPr lang="en-US" dirty="0" err="1"/>
              <a:t>Prototip</a:t>
            </a:r>
            <a:r>
              <a:rPr lang="en-US" dirty="0"/>
              <a:t> VS </a:t>
            </a:r>
            <a:r>
              <a:rPr lang="en-US" dirty="0" err="1"/>
              <a:t>krajnji</a:t>
            </a:r>
            <a:r>
              <a:rPr lang="en-US" dirty="0"/>
              <a:t> </a:t>
            </a:r>
            <a:r>
              <a:rPr lang="en-US" dirty="0" err="1"/>
              <a:t>izgled</a:t>
            </a:r>
            <a:br>
              <a:rPr lang="en-US" dirty="0"/>
            </a:br>
            <a:r>
              <a:rPr lang="en-US" dirty="0" err="1"/>
              <a:t>Voza</a:t>
            </a:r>
            <a:r>
              <a:rPr lang="sr-Latn-RS" dirty="0"/>
              <a:t>či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28131A-5C37-2D11-073D-CEBAB758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88" y="2249151"/>
            <a:ext cx="8899285" cy="42312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2A6475-4BDE-5855-B845-A39A9544B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88" y="2253847"/>
            <a:ext cx="8899285" cy="42265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72F3D4-0C96-70E2-D6FF-29D03BC4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8" y="2263239"/>
            <a:ext cx="8899285" cy="42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1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ar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B515EA7-D97C-1B4B-7DE6-7CEBCC4B63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3375" b="2337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1748A6-8B80-2A60-FDA9-B44059FC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373678"/>
            <a:ext cx="9626600" cy="830997"/>
          </a:xfrm>
        </p:spPr>
        <p:txBody>
          <a:bodyPr/>
          <a:lstStyle/>
          <a:p>
            <a:r>
              <a:rPr lang="en-US" dirty="0" err="1"/>
              <a:t>Prototip</a:t>
            </a:r>
            <a:r>
              <a:rPr lang="en-US" dirty="0"/>
              <a:t> VS </a:t>
            </a:r>
            <a:r>
              <a:rPr lang="en-US" dirty="0" err="1"/>
              <a:t>krajnji</a:t>
            </a:r>
            <a:r>
              <a:rPr lang="en-US" dirty="0"/>
              <a:t> </a:t>
            </a:r>
            <a:r>
              <a:rPr lang="en-US" dirty="0" err="1"/>
              <a:t>izgled</a:t>
            </a:r>
            <a:br>
              <a:rPr lang="en-US" dirty="0"/>
            </a:br>
            <a:r>
              <a:rPr lang="en-US" dirty="0" err="1"/>
              <a:t>Profil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1E0DC-7469-5C86-F2E0-3AC536F3B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33" y="2208230"/>
            <a:ext cx="9042103" cy="4231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8D910E-AF7E-4B7D-ABCA-33DBB69F7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33" y="2210174"/>
            <a:ext cx="8970149" cy="422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6527CF-E76F-EADF-DA40-19E2AB34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33" y="2218840"/>
            <a:ext cx="9042103" cy="4240694"/>
          </a:xfrm>
          <a:prstGeom prst="rect">
            <a:avLst/>
          </a:prstGeom>
        </p:spPr>
      </p:pic>
      <p:pic>
        <p:nvPicPr>
          <p:cNvPr id="10" name="Picture Placeholder 9" descr="A car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B515EA7-D97C-1B4B-7DE6-7CEBCC4B63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3375" b="23375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1748A6-8B80-2A60-FDA9-B44059FCC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71102"/>
            <a:ext cx="9626600" cy="830997"/>
          </a:xfrm>
        </p:spPr>
        <p:txBody>
          <a:bodyPr/>
          <a:lstStyle/>
          <a:p>
            <a:r>
              <a:rPr lang="en-US" dirty="0" err="1"/>
              <a:t>Prototip</a:t>
            </a:r>
            <a:r>
              <a:rPr lang="en-US" dirty="0"/>
              <a:t> VS </a:t>
            </a:r>
            <a:r>
              <a:rPr lang="en-US" dirty="0" err="1"/>
              <a:t>krajnji</a:t>
            </a:r>
            <a:r>
              <a:rPr lang="en-US" dirty="0"/>
              <a:t> </a:t>
            </a:r>
            <a:r>
              <a:rPr lang="en-US" dirty="0" err="1"/>
              <a:t>izgled</a:t>
            </a:r>
            <a:br>
              <a:rPr lang="en-US" dirty="0"/>
            </a:br>
            <a:r>
              <a:rPr lang="en-US" dirty="0" err="1"/>
              <a:t>Putnici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570DDF-3F9C-45B5-630D-711D86197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33" y="2228264"/>
            <a:ext cx="9042103" cy="4231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CA24C-02DD-10FC-6372-C22CA320F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33" y="2223740"/>
            <a:ext cx="9042103" cy="42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04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267</TotalTime>
  <Words>690</Words>
  <Application>Microsoft Office PowerPoint</Application>
  <PresentationFormat>Widescreen</PresentationFormat>
  <Paragraphs>238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Corbel</vt:lpstr>
      <vt:lpstr>Wingdings</vt:lpstr>
      <vt:lpstr>Office Theme</vt:lpstr>
      <vt:lpstr>CityHopper</vt:lpstr>
      <vt:lpstr>Sadržaj</vt:lpstr>
      <vt:lpstr>Faza 1  </vt:lpstr>
      <vt:lpstr>Faza 2</vt:lpstr>
      <vt:lpstr>Faza 2</vt:lpstr>
      <vt:lpstr>Prototip VS krajnji izgled  Pretraga   </vt:lpstr>
      <vt:lpstr>Prototip VS krajnji izgled Vozači </vt:lpstr>
      <vt:lpstr>Prototip VS krajnji izgled Profil </vt:lpstr>
      <vt:lpstr>Prototip VS krajnji izgled Putnici </vt:lpstr>
      <vt:lpstr>Prototip VS krajnji izgled Moderatori </vt:lpstr>
      <vt:lpstr>Faza 3  </vt:lpstr>
      <vt:lpstr>Faza 4 </vt:lpstr>
      <vt:lpstr>Faza 5 - podela </vt:lpstr>
      <vt:lpstr>Faza 5 - podela </vt:lpstr>
      <vt:lpstr>Faza 5 - podela </vt:lpstr>
      <vt:lpstr>Faza 5 - podela </vt:lpstr>
      <vt:lpstr>Faza 6 - podela </vt:lpstr>
      <vt:lpstr>Faza 6 - podela </vt:lpstr>
      <vt:lpstr>Faza 6 - podela </vt:lpstr>
      <vt:lpstr>Faza 6 - podela </vt:lpstr>
      <vt:lpstr>Faza 7 - podela </vt:lpstr>
      <vt:lpstr>Faza 7 - podela </vt:lpstr>
      <vt:lpstr>Faza 7 - podela </vt:lpstr>
      <vt:lpstr>Faza 7 - podela 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CityHopper</dc:title>
  <dc:creator>Ana Zorić</dc:creator>
  <cp:lastModifiedBy>Ana Zorić</cp:lastModifiedBy>
  <cp:revision>32</cp:revision>
  <dcterms:created xsi:type="dcterms:W3CDTF">2023-06-21T07:08:55Z</dcterms:created>
  <dcterms:modified xsi:type="dcterms:W3CDTF">2023-06-21T11:39:28Z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